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2" r:id="rId2"/>
    <p:sldId id="265" r:id="rId3"/>
    <p:sldId id="267" r:id="rId4"/>
    <p:sldId id="268" r:id="rId5"/>
    <p:sldId id="271" r:id="rId6"/>
    <p:sldId id="270" r:id="rId7"/>
    <p:sldId id="273" r:id="rId8"/>
    <p:sldId id="275" r:id="rId9"/>
    <p:sldId id="272" r:id="rId10"/>
    <p:sldId id="274" r:id="rId11"/>
    <p:sldId id="276" r:id="rId12"/>
    <p:sldId id="278" r:id="rId13"/>
    <p:sldId id="279" r:id="rId14"/>
    <p:sldId id="277" r:id="rId15"/>
    <p:sldId id="259" r:id="rId16"/>
  </p:sldIdLst>
  <p:sldSz cx="9144000" cy="6858000" type="screen4x3"/>
  <p:notesSz cx="6808788" cy="982345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AB2E"/>
    <a:srgbClr val="20409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2" autoAdjust="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90256-1BBB-4C15-8544-10C440B61866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6737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B8349-B901-477E-BF27-C5E2E9A807E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ED2FACB-7DAA-48E6-B580-7CC2D1E133BD}" type="datetimeFigureOut">
              <a:rPr lang="en-US"/>
              <a:pPr>
                <a:defRPr/>
              </a:pPr>
              <a:t>12/16/2010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49325" y="736600"/>
            <a:ext cx="4910138" cy="3684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879" y="4666139"/>
            <a:ext cx="5447030" cy="4420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6737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A6D3E4C-D0BE-4FB1-860E-2343C27A14E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宋体" pitchFamily="2" charset="-122"/>
            </a:endParaRP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6C111E-3741-47B5-999F-C2BAC0105680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1B54D-469E-4198-9FA2-E7292CBE53BC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FAB88F-10E1-4183-820E-5C9E7C6DF464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宋体" pitchFamily="2" charset="-122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DB0675-0F88-4DBC-8566-24D48AD7FD38}" type="slidenum">
              <a:rPr lang="en-US"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ea typeface="宋体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广告设计部\新品牌\ppt模板 母版英文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BD93B-2708-40CB-B926-9317872DD657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33B34-1CAB-4E12-A057-6ED3B2A0C659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24C3B-815A-48BA-9D48-33EDA187A27D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95D1B-153C-4D39-8A85-1F22CEFCC345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A9D68-9D18-4C83-9CA2-57703F5C8040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EAC7A-01E3-4FCF-8826-8E42B4853E89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DD7A3-C74D-4BDF-B3D3-6D89E8614785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C6B61-9288-4168-B883-6236AB62615A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1AE81-82DB-4BCE-9842-C19EED95D1D3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3D525-39B7-4DAB-B0FB-003C4EC904D9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8B60C-1F69-4D7A-9218-16B7C5FC1C80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263C7-5C5F-4120-8444-BA26158DB9A2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B1C5A-BF0B-44C0-851E-DF00E991F987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65728-8B42-44FD-886D-8CF07FD00FDB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0425E-4F05-40F5-8384-E96F7F2A331A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9D35B-DDA5-4103-B611-2142C9DCA747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CA8FF-2EAB-4F67-89DC-C487B29811C7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009F5-A3D0-4A45-A741-3769C78796AF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6BDEC-DC4B-44BA-A433-D1E85C90AE99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6E4A6-865A-42E0-B2EE-97F9C7018A0F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AD902CE-7EE9-4E72-BEF6-A3B8C1835CAF}" type="datetimeFigureOut">
              <a:rPr lang="zh-CN" altLang="en-US"/>
              <a:pPr>
                <a:defRPr/>
              </a:pPr>
              <a:t>2010-12-16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02333F7-71B6-4C2F-BA38-DBD9054DCC93}" type="slidenum">
              <a:rPr lang="zh-CN" altLang="en-US"/>
              <a:pPr>
                <a:defRPr/>
              </a:pPr>
              <a:t>‹N°›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10.pn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广告设计部\新品牌\ppt模板 封面英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7079" y="928670"/>
            <a:ext cx="8382679" cy="20005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ea typeface="楷体_GB2312" pitchFamily="49" charset="-122"/>
              </a:rPr>
              <a:t>       </a:t>
            </a:r>
            <a:r>
              <a:rPr lang="en-US" altLang="zh-CN" sz="4800" b="1" i="1" u="sng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ea typeface="楷体_GB2312" pitchFamily="49" charset="-122"/>
              </a:rPr>
              <a:t>TC-446S</a:t>
            </a:r>
            <a:r>
              <a:rPr lang="en-US" altLang="zh-CN" sz="4000" b="1" u="sng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ea typeface="楷体_GB2312" pitchFamily="49" charset="-122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4000" b="1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  <a:ea typeface="楷体_GB2312" pitchFamily="49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ea typeface="楷体_GB2312" pitchFamily="49" charset="-122"/>
              </a:rPr>
              <a:t>Professional License-free Radio</a:t>
            </a:r>
            <a:endParaRPr lang="zh-CN" altLang="en-US" sz="3600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3131840" y="1268760"/>
            <a:ext cx="5472608" cy="577652"/>
            <a:chOff x="4139952" y="1268760"/>
            <a:chExt cx="3384376" cy="577652"/>
          </a:xfrm>
        </p:grpSpPr>
        <p:grpSp>
          <p:nvGrpSpPr>
            <p:cNvPr id="23" name="组合 22"/>
            <p:cNvGrpSpPr/>
            <p:nvPr/>
          </p:nvGrpSpPr>
          <p:grpSpPr>
            <a:xfrm>
              <a:off x="4247532" y="1352504"/>
              <a:ext cx="3168352" cy="432041"/>
              <a:chOff x="4174252" y="1452793"/>
              <a:chExt cx="3168352" cy="432041"/>
            </a:xfrm>
          </p:grpSpPr>
          <p:sp>
            <p:nvSpPr>
              <p:cNvPr id="27" name="剪去单角的矩形 26"/>
              <p:cNvSpPr/>
              <p:nvPr/>
            </p:nvSpPr>
            <p:spPr>
              <a:xfrm>
                <a:off x="4174252" y="1452793"/>
                <a:ext cx="3168352" cy="425905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+mj-lt"/>
                  <a:ea typeface="黑体" pitchFamily="2" charset="-122"/>
                </a:endParaRPr>
              </a:p>
            </p:txBody>
          </p:sp>
          <p:sp>
            <p:nvSpPr>
              <p:cNvPr id="21" name="标题 1"/>
              <p:cNvSpPr txBox="1">
                <a:spLocks/>
              </p:cNvSpPr>
              <p:nvPr/>
            </p:nvSpPr>
            <p:spPr>
              <a:xfrm>
                <a:off x="4283968" y="1484784"/>
                <a:ext cx="3033486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+mn-ea"/>
                    <a:cs typeface="+mj-cs"/>
                  </a:rPr>
                  <a:t>HYT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+mn-ea"/>
                    <a:cs typeface="+mj-cs"/>
                  </a:rPr>
                  <a:t>Nouvelle Generation </a:t>
                </a:r>
                <a:r>
                  <a:rPr lang="en-US" altLang="zh-CN" sz="1400" b="1" dirty="0" err="1" smtClean="0">
                    <a:solidFill>
                      <a:schemeClr val="bg1"/>
                    </a:solidFill>
                  </a:rPr>
                  <a:t>Professionnel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</a:rPr>
                  <a:t>le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+mj-lt"/>
                    <a:ea typeface="+mn-ea"/>
                    <a:cs typeface="+mj-cs"/>
                  </a:rPr>
                  <a:t>Sans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+mn-ea"/>
                    <a:cs typeface="+mj-cs"/>
                  </a:rPr>
                  <a:t>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+mn-ea"/>
                    <a:cs typeface="+mj-cs"/>
                  </a:rPr>
                  <a:t>Licence</a:t>
                </a:r>
                <a:endParaRPr lang="en-US" altLang="zh-CN" sz="1600" b="1" dirty="0">
                  <a:solidFill>
                    <a:schemeClr val="bg1"/>
                  </a:solidFill>
                  <a:latin typeface="+mj-lt"/>
                  <a:ea typeface="+mn-ea"/>
                  <a:cs typeface="+mj-cs"/>
                </a:endParaRP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utoShape 8"/>
          <p:cNvSpPr>
            <a:spLocks noChangeArrowheads="1"/>
          </p:cNvSpPr>
          <p:nvPr/>
        </p:nvSpPr>
        <p:spPr bwMode="blackWhite">
          <a:xfrm>
            <a:off x="3492526" y="2025178"/>
            <a:ext cx="4643438" cy="719137"/>
          </a:xfrm>
          <a:prstGeom prst="roundRect">
            <a:avLst>
              <a:gd name="adj" fmla="val 9106"/>
            </a:avLst>
          </a:prstGeom>
          <a:solidFill>
            <a:srgbClr val="808080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fr-FR" altLang="zh-CN" sz="2500" b="1" dirty="0" smtClean="0">
                <a:solidFill>
                  <a:schemeClr val="bg1"/>
                </a:solidFill>
                <a:latin typeface="+mj-lt"/>
                <a:ea typeface="黑体" pitchFamily="2" charset="-122"/>
              </a:rPr>
              <a:t>Pro &amp; Fiable</a:t>
            </a:r>
            <a:endParaRPr lang="zh-CN" altLang="en-US" sz="2500" b="1" dirty="0">
              <a:solidFill>
                <a:schemeClr val="bg1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blackWhite">
          <a:xfrm>
            <a:off x="3492526" y="2960215"/>
            <a:ext cx="4643438" cy="719138"/>
          </a:xfrm>
          <a:prstGeom prst="roundRect">
            <a:avLst>
              <a:gd name="adj" fmla="val 9106"/>
            </a:avLst>
          </a:prstGeom>
          <a:solidFill>
            <a:srgbClr val="808080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zh-CN" sz="2500" b="1" dirty="0" smtClean="0">
                <a:solidFill>
                  <a:schemeClr val="bg1"/>
                </a:solidFill>
                <a:latin typeface="+mj-lt"/>
                <a:ea typeface="黑体" pitchFamily="2" charset="-122"/>
              </a:rPr>
              <a:t>Petit &amp; Léger</a:t>
            </a:r>
            <a:endParaRPr lang="en-US" altLang="zh-CN" sz="2500" b="1" dirty="0">
              <a:solidFill>
                <a:schemeClr val="bg1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blackWhite">
          <a:xfrm>
            <a:off x="3492526" y="4760440"/>
            <a:ext cx="4643438" cy="576263"/>
          </a:xfrm>
          <a:prstGeom prst="roundRect">
            <a:avLst>
              <a:gd name="adj" fmla="val 9106"/>
            </a:avLst>
          </a:prstGeom>
          <a:solidFill>
            <a:srgbClr val="808080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zh-CN" sz="2500" b="1" dirty="0" smtClean="0">
                <a:solidFill>
                  <a:schemeClr val="bg1"/>
                </a:solidFill>
                <a:latin typeface="+mj-lt"/>
                <a:ea typeface="黑体" pitchFamily="2" charset="-122"/>
              </a:rPr>
              <a:t>Son Clair et Puissant</a:t>
            </a:r>
            <a:endParaRPr lang="en-US" altLang="zh-CN" sz="2500" b="1" dirty="0">
              <a:solidFill>
                <a:schemeClr val="bg1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blackWhite">
          <a:xfrm>
            <a:off x="3492526" y="3825403"/>
            <a:ext cx="4643438" cy="755650"/>
          </a:xfrm>
          <a:prstGeom prst="roundRect">
            <a:avLst>
              <a:gd name="adj" fmla="val 9106"/>
            </a:avLst>
          </a:prstGeom>
          <a:solidFill>
            <a:srgbClr val="808080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zh-CN" sz="2500" b="1" dirty="0" err="1" smtClean="0">
                <a:solidFill>
                  <a:schemeClr val="bg1"/>
                </a:solidFill>
                <a:latin typeface="+mj-lt"/>
                <a:ea typeface="黑体" pitchFamily="2" charset="-122"/>
              </a:rPr>
              <a:t>Autonomie</a:t>
            </a:r>
            <a:r>
              <a:rPr lang="en-US" altLang="zh-CN" sz="2500" b="1" dirty="0" smtClean="0">
                <a:solidFill>
                  <a:schemeClr val="bg1"/>
                </a:solidFill>
                <a:latin typeface="+mj-lt"/>
                <a:ea typeface="黑体" pitchFamily="2" charset="-122"/>
              </a:rPr>
              <a:t> de 24H</a:t>
            </a:r>
            <a:endParaRPr lang="en-US" altLang="zh-CN" sz="2500" b="1" dirty="0">
              <a:solidFill>
                <a:schemeClr val="bg1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blackWhite">
          <a:xfrm rot="-5400000">
            <a:off x="1367657" y="3537272"/>
            <a:ext cx="3240087" cy="431800"/>
          </a:xfrm>
          <a:prstGeom prst="triangle">
            <a:avLst>
              <a:gd name="adj" fmla="val 50000"/>
            </a:avLst>
          </a:prstGeom>
          <a:solidFill>
            <a:srgbClr val="808080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20000"/>
              </a:spcBef>
            </a:pPr>
            <a:endParaRPr lang="zh-CN" altLang="en-US" b="1">
              <a:solidFill>
                <a:schemeClr val="bg1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36724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Overview</a:t>
            </a:r>
            <a:endParaRPr lang="zh-CN" altLang="en-US" sz="2400" b="1" dirty="0">
              <a:latin typeface="+mj-lt"/>
            </a:endParaRPr>
          </a:p>
        </p:txBody>
      </p:sp>
      <p:pic>
        <p:nvPicPr>
          <p:cNvPr id="22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2609944" cy="50678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940152" y="1412776"/>
            <a:ext cx="2448272" cy="2232248"/>
            <a:chOff x="2555776" y="1484784"/>
            <a:chExt cx="3672408" cy="3366374"/>
          </a:xfrm>
        </p:grpSpPr>
        <p:pic>
          <p:nvPicPr>
            <p:cNvPr id="17" name="Picture 14" descr="IP54RAIN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55776" y="1484784"/>
              <a:ext cx="3672408" cy="33663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2" descr="E:\商业终端相关事宜\TC-446s\446s清晰照片\TC-446S侧面副本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37659" y="1851412"/>
              <a:ext cx="1012748" cy="19665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4608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zh-CN" sz="2400" b="1" dirty="0" smtClean="0">
                <a:latin typeface="+mj-lt"/>
              </a:rPr>
              <a:t>Pro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 smtClean="0">
                <a:latin typeface="+mj-lt"/>
              </a:rPr>
              <a:t>&amp; </a:t>
            </a:r>
            <a:r>
              <a:rPr lang="en-US" altLang="en-US" sz="2400" b="1" dirty="0" err="1" smtClean="0">
                <a:latin typeface="+mj-lt"/>
              </a:rPr>
              <a:t>Fiable</a:t>
            </a:r>
            <a:endParaRPr lang="en-US" altLang="en-US" sz="2400" b="1" dirty="0" smtClean="0">
              <a:latin typeface="+mj-lt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251520" y="1844824"/>
          <a:ext cx="5256584" cy="1641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512168"/>
                <a:gridCol w="1944216"/>
              </a:tblGrid>
              <a:tr h="331237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Mil-Std810 C, D, E, F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82312"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Radiation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Solaire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Low air pressure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Haute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temperature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1237"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Basse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Temperature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Temperature shock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Humidité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1237"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Poussières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Pluie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Brouillard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Salin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1237"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Vibrations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Chocs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Drop test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251520" y="1196752"/>
            <a:ext cx="5040560" cy="577652"/>
            <a:chOff x="4139952" y="1268760"/>
            <a:chExt cx="3384376" cy="577652"/>
          </a:xfrm>
        </p:grpSpPr>
        <p:grpSp>
          <p:nvGrpSpPr>
            <p:cNvPr id="31" name="组合 22"/>
            <p:cNvGrpSpPr/>
            <p:nvPr/>
          </p:nvGrpSpPr>
          <p:grpSpPr>
            <a:xfrm>
              <a:off x="4247532" y="1340768"/>
              <a:ext cx="3168352" cy="443777"/>
              <a:chOff x="4174252" y="1441057"/>
              <a:chExt cx="3168352" cy="443777"/>
            </a:xfrm>
          </p:grpSpPr>
          <p:sp>
            <p:nvSpPr>
              <p:cNvPr id="34" name="剪去单角的矩形 33"/>
              <p:cNvSpPr/>
              <p:nvPr/>
            </p:nvSpPr>
            <p:spPr>
              <a:xfrm>
                <a:off x="4174252" y="1441057"/>
                <a:ext cx="3168352" cy="402636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35" name="标题 1"/>
              <p:cNvSpPr txBox="1">
                <a:spLocks/>
              </p:cNvSpPr>
              <p:nvPr/>
            </p:nvSpPr>
            <p:spPr>
              <a:xfrm>
                <a:off x="4283968" y="1484784"/>
                <a:ext cx="2952328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Pro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&amp;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Fiable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(1) –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C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ertifié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Testé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Mil-Std810 C, D, E,</a:t>
                </a:r>
                <a:endParaRPr lang="en-US" altLang="zh-CN" sz="1600" b="1" dirty="0">
                  <a:solidFill>
                    <a:schemeClr val="bg1"/>
                  </a:solidFill>
                  <a:latin typeface="+mj-lt"/>
                  <a:ea typeface="楷体_GB2312" pitchFamily="49" charset="-122"/>
                  <a:cs typeface="+mj-cs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204385" y="3910003"/>
            <a:ext cx="6912768" cy="577652"/>
            <a:chOff x="4139952" y="1268760"/>
            <a:chExt cx="3384376" cy="577652"/>
          </a:xfrm>
        </p:grpSpPr>
        <p:grpSp>
          <p:nvGrpSpPr>
            <p:cNvPr id="37" name="组合 22"/>
            <p:cNvGrpSpPr/>
            <p:nvPr/>
          </p:nvGrpSpPr>
          <p:grpSpPr>
            <a:xfrm>
              <a:off x="4238037" y="1340768"/>
              <a:ext cx="3168352" cy="443777"/>
              <a:chOff x="4164757" y="1441057"/>
              <a:chExt cx="3168352" cy="443777"/>
            </a:xfrm>
          </p:grpSpPr>
          <p:sp>
            <p:nvSpPr>
              <p:cNvPr id="40" name="剪去单角的矩形 39"/>
              <p:cNvSpPr/>
              <p:nvPr/>
            </p:nvSpPr>
            <p:spPr>
              <a:xfrm>
                <a:off x="4164757" y="1441057"/>
                <a:ext cx="3168352" cy="402636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41" name="标题 1"/>
              <p:cNvSpPr txBox="1">
                <a:spLocks/>
              </p:cNvSpPr>
              <p:nvPr/>
            </p:nvSpPr>
            <p:spPr>
              <a:xfrm>
                <a:off x="4283968" y="1484784"/>
                <a:ext cx="2952328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Pro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&amp;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Fiable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(2) –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5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A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ns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d’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U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tilisation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S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imulées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en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Laboratoire</a:t>
                </a:r>
                <a:endParaRPr lang="en-US" altLang="zh-CN" sz="1600" b="1" dirty="0">
                  <a:solidFill>
                    <a:schemeClr val="bg1"/>
                  </a:solidFill>
                  <a:latin typeface="+mj-lt"/>
                  <a:ea typeface="楷体_GB2312" pitchFamily="49" charset="-122"/>
                  <a:cs typeface="+mj-cs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3" name="表格 42"/>
          <p:cNvGraphicFramePr>
            <a:graphicFrameLocks noGrp="1"/>
          </p:cNvGraphicFramePr>
          <p:nvPr/>
        </p:nvGraphicFramePr>
        <p:xfrm>
          <a:off x="420216" y="4991711"/>
          <a:ext cx="6096000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5841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Testing items such as: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841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r>
                        <a:rPr lang="en-US" altLang="zh-CN" sz="1400" b="1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Humidité</a:t>
                      </a:r>
                      <a:endParaRPr lang="en-US" altLang="zh-CN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r>
                        <a:rPr lang="en-US" altLang="zh-CN" sz="1400" b="1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Chocs</a:t>
                      </a:r>
                      <a:endParaRPr lang="en-US" altLang="zh-CN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5841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r>
                        <a:rPr lang="en-US" altLang="zh-CN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Haute</a:t>
                      </a:r>
                      <a:r>
                        <a:rPr lang="en-US" altLang="zh-CN" sz="14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et </a:t>
                      </a:r>
                      <a:r>
                        <a:rPr lang="en-US" altLang="zh-CN" sz="1400" b="1" i="0" u="none" strike="noStrike" kern="1200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Basse</a:t>
                      </a:r>
                      <a:r>
                        <a:rPr lang="en-US" altLang="zh-CN" sz="14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temperature 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r>
                        <a:rPr lang="en-US" altLang="zh-CN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Vibrations</a:t>
                      </a:r>
                      <a:endParaRPr lang="en-US" altLang="zh-CN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5"/>
          <p:cNvSpPr txBox="1">
            <a:spLocks noChangeArrowheads="1"/>
          </p:cNvSpPr>
          <p:nvPr/>
        </p:nvSpPr>
        <p:spPr bwMode="auto">
          <a:xfrm>
            <a:off x="179512" y="4544217"/>
            <a:ext cx="83529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b="1" dirty="0" err="1" smtClean="0">
                <a:latin typeface="+mj-lt"/>
              </a:rPr>
              <a:t>Qualité</a:t>
            </a:r>
            <a:r>
              <a:rPr lang="en-US" altLang="zh-CN" sz="1600" b="1" dirty="0" smtClean="0">
                <a:latin typeface="+mj-lt"/>
              </a:rPr>
              <a:t> du </a:t>
            </a:r>
            <a:r>
              <a:rPr lang="en-US" altLang="zh-CN" sz="1600" b="1" dirty="0" err="1" smtClean="0">
                <a:latin typeface="+mj-lt"/>
              </a:rPr>
              <a:t>Produit</a:t>
            </a:r>
            <a:r>
              <a:rPr lang="en-US" altLang="zh-CN" sz="1600" b="1" dirty="0" smtClean="0">
                <a:latin typeface="+mj-lt"/>
              </a:rPr>
              <a:t> </a:t>
            </a:r>
            <a:r>
              <a:rPr lang="en-US" altLang="zh-CN" sz="1600" b="1" dirty="0" err="1" smtClean="0">
                <a:latin typeface="+mj-lt"/>
              </a:rPr>
              <a:t>Testé</a:t>
            </a:r>
            <a:r>
              <a:rPr lang="en-US" altLang="zh-CN" sz="1600" b="1" dirty="0" smtClean="0">
                <a:latin typeface="+mj-lt"/>
              </a:rPr>
              <a:t> </a:t>
            </a:r>
            <a:r>
              <a:rPr lang="en-US" altLang="zh-CN" sz="1600" b="1" dirty="0" err="1" smtClean="0">
                <a:latin typeface="+mj-lt"/>
              </a:rPr>
              <a:t>aprés</a:t>
            </a:r>
            <a:r>
              <a:rPr lang="en-US" altLang="zh-CN" sz="1600" b="1" dirty="0" smtClean="0">
                <a:latin typeface="+mj-lt"/>
              </a:rPr>
              <a:t> 5 </a:t>
            </a:r>
            <a:r>
              <a:rPr lang="en-US" altLang="zh-CN" sz="1600" b="1" dirty="0" err="1" smtClean="0">
                <a:latin typeface="+mj-lt"/>
              </a:rPr>
              <a:t>Ans</a:t>
            </a:r>
            <a:r>
              <a:rPr lang="en-US" altLang="zh-CN" sz="1600" b="1" dirty="0" smtClean="0">
                <a:latin typeface="+mj-lt"/>
              </a:rPr>
              <a:t> d’ </a:t>
            </a:r>
            <a:r>
              <a:rPr lang="en-US" altLang="zh-CN" sz="1600" b="1" dirty="0" err="1" smtClean="0">
                <a:latin typeface="+mj-lt"/>
              </a:rPr>
              <a:t>Utilisation</a:t>
            </a:r>
            <a:r>
              <a:rPr lang="en-US" altLang="zh-CN" sz="1600" b="1" dirty="0" smtClean="0">
                <a:latin typeface="+mj-lt"/>
              </a:rPr>
              <a:t> </a:t>
            </a:r>
            <a:r>
              <a:rPr lang="en-US" altLang="zh-CN" sz="1600" b="1" dirty="0" err="1" smtClean="0">
                <a:latin typeface="+mj-lt"/>
              </a:rPr>
              <a:t>Simulée</a:t>
            </a:r>
            <a:r>
              <a:rPr lang="en-US" altLang="zh-CN" sz="1600" b="1" dirty="0" smtClean="0">
                <a:latin typeface="+mj-lt"/>
              </a:rPr>
              <a:t> en </a:t>
            </a:r>
            <a:r>
              <a:rPr lang="en-US" altLang="zh-CN" sz="1600" b="1" dirty="0" err="1" smtClean="0">
                <a:latin typeface="+mj-lt"/>
              </a:rPr>
              <a:t>Laboratoire</a:t>
            </a:r>
            <a:r>
              <a:rPr lang="en-US" altLang="zh-CN" sz="1600" b="1" dirty="0" smtClean="0">
                <a:latin typeface="+mj-lt"/>
              </a:rPr>
              <a:t>.</a:t>
            </a:r>
            <a:endParaRPr lang="en-US" altLang="en-US" sz="16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5256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— </a:t>
            </a:r>
            <a:r>
              <a:rPr lang="en-US" altLang="zh-CN" sz="2400" b="1" dirty="0" smtClean="0">
                <a:latin typeface="+mj-lt"/>
              </a:rPr>
              <a:t>Pro</a:t>
            </a:r>
            <a:r>
              <a:rPr lang="en-US" altLang="zh-CN" sz="2400" b="1" dirty="0" smtClean="0">
                <a:latin typeface="+mj-lt"/>
              </a:rPr>
              <a:t> </a:t>
            </a:r>
            <a:r>
              <a:rPr lang="en-US" altLang="zh-CN" sz="2400" b="1" dirty="0" smtClean="0">
                <a:latin typeface="+mj-lt"/>
              </a:rPr>
              <a:t>&amp; </a:t>
            </a:r>
            <a:r>
              <a:rPr lang="en-US" altLang="zh-CN" sz="2400" b="1" dirty="0" err="1" smtClean="0">
                <a:latin typeface="+mj-lt"/>
              </a:rPr>
              <a:t>Fiable</a:t>
            </a:r>
            <a:endParaRPr lang="en-US" altLang="zh-CN" sz="2400" b="1" dirty="0" smtClean="0">
              <a:latin typeface="+mj-lt"/>
            </a:endParaRPr>
          </a:p>
        </p:txBody>
      </p:sp>
      <p:pic>
        <p:nvPicPr>
          <p:cNvPr id="8" name="Picture 9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355440"/>
            <a:ext cx="3241675" cy="17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1763623"/>
            <a:ext cx="3141662" cy="1736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1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835061"/>
            <a:ext cx="316865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3924300" y="3567601"/>
            <a:ext cx="1079500" cy="100806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 rot="18839161">
            <a:off x="3744791" y="3361495"/>
            <a:ext cx="215900" cy="503238"/>
          </a:xfrm>
          <a:prstGeom prst="upArrow">
            <a:avLst>
              <a:gd name="adj1" fmla="val 50000"/>
              <a:gd name="adj2" fmla="val 58272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 rot="13308677">
            <a:off x="3798418" y="4358030"/>
            <a:ext cx="215900" cy="503238"/>
          </a:xfrm>
          <a:prstGeom prst="upArrow">
            <a:avLst>
              <a:gd name="adj1" fmla="val 50000"/>
              <a:gd name="adj2" fmla="val 58272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auto">
          <a:xfrm rot="7865247">
            <a:off x="4985740" y="4300938"/>
            <a:ext cx="215900" cy="503238"/>
          </a:xfrm>
          <a:prstGeom prst="upArrow">
            <a:avLst>
              <a:gd name="adj1" fmla="val 50000"/>
              <a:gd name="adj2" fmla="val 58272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 rot="2962520">
            <a:off x="4995373" y="3362421"/>
            <a:ext cx="215900" cy="504825"/>
          </a:xfrm>
          <a:prstGeom prst="upArrow">
            <a:avLst>
              <a:gd name="adj1" fmla="val 50000"/>
              <a:gd name="adj2" fmla="val 58456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>
              <a:latin typeface="+mj-lt"/>
            </a:endParaRPr>
          </a:p>
        </p:txBody>
      </p:sp>
      <p:pic>
        <p:nvPicPr>
          <p:cNvPr id="21" name="Picture 17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163" y="4252253"/>
            <a:ext cx="3384550" cy="1871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AutoShape 24"/>
          <p:cNvSpPr>
            <a:spLocks noChangeArrowheads="1"/>
          </p:cNvSpPr>
          <p:nvPr/>
        </p:nvSpPr>
        <p:spPr bwMode="auto">
          <a:xfrm rot="20990208">
            <a:off x="7001241" y="2059742"/>
            <a:ext cx="2582381" cy="1646271"/>
          </a:xfrm>
          <a:prstGeom prst="irregularSeal1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 sz="1400" dirty="0" smtClean="0">
                <a:latin typeface="+mj-lt"/>
              </a:rPr>
              <a:t>1.5m de hauteur, </a:t>
            </a:r>
            <a:endParaRPr lang="en-US" altLang="zh-CN" sz="1400" dirty="0" smtClean="0">
              <a:latin typeface="+mj-lt"/>
            </a:endParaRPr>
          </a:p>
          <a:p>
            <a:pPr algn="ctr"/>
            <a:r>
              <a:rPr lang="en-US" altLang="zh-CN" sz="1400" dirty="0" smtClean="0">
                <a:latin typeface="+mj-lt"/>
              </a:rPr>
              <a:t>6 Aspect</a:t>
            </a:r>
          </a:p>
          <a:p>
            <a:pPr algn="ctr"/>
            <a:r>
              <a:rPr lang="en-US" altLang="zh-CN" sz="1400" dirty="0" smtClean="0">
                <a:latin typeface="+mj-lt"/>
              </a:rPr>
              <a:t>3 </a:t>
            </a:r>
            <a:r>
              <a:rPr lang="en-US" altLang="zh-CN" sz="1400" dirty="0" err="1" smtClean="0">
                <a:latin typeface="+mj-lt"/>
              </a:rPr>
              <a:t>essais</a:t>
            </a:r>
            <a:r>
              <a:rPr lang="en-US" altLang="zh-CN" sz="1400" dirty="0" smtClean="0">
                <a:latin typeface="+mj-lt"/>
              </a:rPr>
              <a:t> de </a:t>
            </a:r>
            <a:r>
              <a:rPr lang="en-US" altLang="zh-CN" sz="1400" dirty="0" smtClean="0">
                <a:latin typeface="+mj-lt"/>
              </a:rPr>
              <a:t>21 </a:t>
            </a:r>
            <a:r>
              <a:rPr lang="en-US" altLang="zh-CN" sz="1400" dirty="0" err="1" smtClean="0">
                <a:latin typeface="+mj-lt"/>
              </a:rPr>
              <a:t>fois</a:t>
            </a:r>
            <a:endParaRPr lang="en-US" altLang="zh-CN" sz="1400" dirty="0" smtClean="0">
              <a:latin typeface="+mj-lt"/>
            </a:endParaRPr>
          </a:p>
        </p:txBody>
      </p:sp>
      <p:sp>
        <p:nvSpPr>
          <p:cNvPr id="27" name="AutoShape 25"/>
          <p:cNvSpPr>
            <a:spLocks noChangeArrowheads="1"/>
          </p:cNvSpPr>
          <p:nvPr/>
        </p:nvSpPr>
        <p:spPr bwMode="auto">
          <a:xfrm rot="20990208">
            <a:off x="2648295" y="2473251"/>
            <a:ext cx="1514911" cy="1183357"/>
          </a:xfrm>
          <a:prstGeom prst="irregularSeal1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 sz="1400" dirty="0">
                <a:latin typeface="+mj-lt"/>
              </a:rPr>
              <a:t>95</a:t>
            </a:r>
            <a:r>
              <a:rPr lang="en-US" altLang="zh-CN" sz="1400" dirty="0" smtClean="0">
                <a:latin typeface="+mj-lt"/>
              </a:rPr>
              <a:t>%,</a:t>
            </a:r>
            <a:endParaRPr lang="zh-CN" altLang="en-US" sz="1400" dirty="0">
              <a:latin typeface="+mj-lt"/>
            </a:endParaRPr>
          </a:p>
          <a:p>
            <a:pPr algn="ctr">
              <a:spcBef>
                <a:spcPct val="0"/>
              </a:spcBef>
            </a:pPr>
            <a:r>
              <a:rPr lang="en-US" altLang="zh-CN" sz="1400" dirty="0">
                <a:latin typeface="+mj-lt"/>
              </a:rPr>
              <a:t>60</a:t>
            </a:r>
            <a:r>
              <a:rPr lang="en-US" altLang="en-US" sz="1400" dirty="0" smtClean="0">
                <a:latin typeface="+mj-lt"/>
              </a:rPr>
              <a:t>℃</a:t>
            </a:r>
            <a:r>
              <a:rPr lang="en-US" altLang="zh-CN" sz="1400" dirty="0" smtClean="0">
                <a:latin typeface="+mj-lt"/>
              </a:rPr>
              <a:t>,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8" name="AutoShape 26"/>
          <p:cNvSpPr>
            <a:spLocks noChangeArrowheads="1"/>
          </p:cNvSpPr>
          <p:nvPr/>
        </p:nvSpPr>
        <p:spPr bwMode="auto">
          <a:xfrm rot="20990208">
            <a:off x="2397027" y="5149654"/>
            <a:ext cx="2546261" cy="875600"/>
          </a:xfrm>
          <a:prstGeom prst="irregularSeal1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 sz="1400" dirty="0" smtClean="0">
                <a:latin typeface="+mj-lt"/>
              </a:rPr>
              <a:t>65 </a:t>
            </a:r>
            <a:r>
              <a:rPr lang="en-US" altLang="en-US" sz="1400" dirty="0" smtClean="0">
                <a:latin typeface="+mj-lt"/>
              </a:rPr>
              <a:t>℃ </a:t>
            </a:r>
            <a:r>
              <a:rPr lang="en-US" altLang="zh-CN" sz="1400" dirty="0" smtClean="0">
                <a:latin typeface="+mj-lt"/>
              </a:rPr>
              <a:t>- 25 </a:t>
            </a:r>
            <a:r>
              <a:rPr lang="en-US" altLang="en-US" sz="1400" dirty="0" smtClean="0">
                <a:latin typeface="+mj-lt"/>
              </a:rPr>
              <a:t>℃</a:t>
            </a:r>
            <a:endParaRPr lang="en-US" altLang="zh-CN" sz="1400" dirty="0">
              <a:latin typeface="+mj-lt"/>
            </a:endParaRP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827584" y="3563724"/>
            <a:ext cx="223224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CC"/>
                </a:solidFill>
                <a:latin typeface="+mj-lt"/>
              </a:rPr>
              <a:t> Tests </a:t>
            </a:r>
            <a:r>
              <a:rPr lang="en-US" altLang="zh-CN" b="1" dirty="0" err="1" smtClean="0">
                <a:solidFill>
                  <a:srgbClr val="0000CC"/>
                </a:solidFill>
                <a:latin typeface="+mj-lt"/>
              </a:rPr>
              <a:t>d</a:t>
            </a:r>
            <a:r>
              <a:rPr lang="en-US" altLang="zh-CN" b="1" dirty="0" err="1" smtClean="0">
                <a:solidFill>
                  <a:srgbClr val="0000CC"/>
                </a:solidFill>
                <a:latin typeface="+mj-lt"/>
              </a:rPr>
              <a:t>’humidité</a:t>
            </a:r>
            <a:endParaRPr lang="en-US" altLang="zh-CN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6156176" y="6108877"/>
            <a:ext cx="223224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CC"/>
                </a:solidFill>
                <a:latin typeface="+mj-lt"/>
              </a:rPr>
              <a:t>Tests de Vibrations </a:t>
            </a:r>
            <a:endParaRPr lang="en-US" altLang="zh-CN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376682" y="6127866"/>
            <a:ext cx="33123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CC"/>
                </a:solidFill>
                <a:latin typeface="+mj-lt"/>
              </a:rPr>
              <a:t>Haute &amp; Base </a:t>
            </a:r>
            <a:r>
              <a:rPr lang="en-US" altLang="zh-CN" b="1" dirty="0" smtClean="0">
                <a:solidFill>
                  <a:srgbClr val="0000CC"/>
                </a:solidFill>
                <a:latin typeface="+mj-lt"/>
              </a:rPr>
              <a:t>temperature </a:t>
            </a:r>
            <a:endParaRPr lang="en-US" altLang="zh-CN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33" name="TextBox 4"/>
          <p:cNvSpPr txBox="1">
            <a:spLocks noChangeArrowheads="1"/>
          </p:cNvSpPr>
          <p:nvPr/>
        </p:nvSpPr>
        <p:spPr bwMode="auto">
          <a:xfrm>
            <a:off x="5940152" y="3460027"/>
            <a:ext cx="223224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CC"/>
                </a:solidFill>
                <a:latin typeface="+mj-lt"/>
              </a:rPr>
              <a:t> Tests </a:t>
            </a:r>
            <a:r>
              <a:rPr lang="en-US" altLang="zh-CN" b="1" dirty="0" err="1" smtClean="0">
                <a:solidFill>
                  <a:srgbClr val="0000CC"/>
                </a:solidFill>
                <a:latin typeface="+mj-lt"/>
              </a:rPr>
              <a:t>Chocs</a:t>
            </a:r>
            <a:endParaRPr lang="en-US" altLang="zh-CN" b="1" dirty="0">
              <a:solidFill>
                <a:srgbClr val="0000CC"/>
              </a:solidFill>
              <a:latin typeface="+mj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51520" y="1123156"/>
            <a:ext cx="6912768" cy="577652"/>
            <a:chOff x="4139952" y="1268760"/>
            <a:chExt cx="3384376" cy="577652"/>
          </a:xfrm>
        </p:grpSpPr>
        <p:grpSp>
          <p:nvGrpSpPr>
            <p:cNvPr id="23" name="组合 22"/>
            <p:cNvGrpSpPr/>
            <p:nvPr/>
          </p:nvGrpSpPr>
          <p:grpSpPr>
            <a:xfrm>
              <a:off x="4238037" y="1340768"/>
              <a:ext cx="3168352" cy="443777"/>
              <a:chOff x="4164757" y="1441057"/>
              <a:chExt cx="3168352" cy="443777"/>
            </a:xfrm>
          </p:grpSpPr>
          <p:sp>
            <p:nvSpPr>
              <p:cNvPr id="29" name="剪去单角的矩形 28"/>
              <p:cNvSpPr/>
              <p:nvPr/>
            </p:nvSpPr>
            <p:spPr>
              <a:xfrm>
                <a:off x="4164757" y="1441057"/>
                <a:ext cx="3168352" cy="402636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34" name="标题 1"/>
              <p:cNvSpPr txBox="1">
                <a:spLocks/>
              </p:cNvSpPr>
              <p:nvPr/>
            </p:nvSpPr>
            <p:spPr>
              <a:xfrm>
                <a:off x="4283968" y="1484784"/>
                <a:ext cx="2952328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Pro et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Fiable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(2) –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Simulation de 5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Années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d’ </a:t>
                </a:r>
                <a:r>
                  <a:rPr lang="en-US" altLang="zh-CN" sz="1600" b="1" dirty="0" err="1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Utilisation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 Intensive Accelerated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Life Test )</a:t>
                </a:r>
                <a:endParaRPr lang="en-US" altLang="zh-CN" sz="1600" b="1" dirty="0">
                  <a:solidFill>
                    <a:schemeClr val="bg1"/>
                  </a:solidFill>
                  <a:latin typeface="+mj-lt"/>
                  <a:ea typeface="楷体_GB2312" pitchFamily="49" charset="-122"/>
                  <a:cs typeface="+mj-cs"/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AutoShape 27"/>
          <p:cNvSpPr>
            <a:spLocks noChangeArrowheads="1"/>
          </p:cNvSpPr>
          <p:nvPr/>
        </p:nvSpPr>
        <p:spPr bwMode="auto">
          <a:xfrm rot="20990208">
            <a:off x="6908800" y="4292600"/>
            <a:ext cx="2235200" cy="1912938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400" dirty="0" smtClean="0">
                <a:latin typeface="+mj-lt"/>
              </a:rPr>
              <a:t>Vibrating for more </a:t>
            </a:r>
          </a:p>
          <a:p>
            <a:pPr algn="ctr"/>
            <a:r>
              <a:rPr lang="en-US" altLang="zh-CN" sz="1400" dirty="0" smtClean="0">
                <a:latin typeface="+mj-lt"/>
              </a:rPr>
              <a:t>than 100,000 </a:t>
            </a:r>
            <a:r>
              <a:rPr lang="en-US" altLang="zh-CN" sz="1400" dirty="0" err="1" smtClean="0">
                <a:latin typeface="+mj-lt"/>
              </a:rPr>
              <a:t>fois</a:t>
            </a:r>
            <a:endParaRPr lang="en-US" altLang="zh-CN" sz="14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628800"/>
            <a:ext cx="2609523" cy="5067041"/>
          </a:xfrm>
          <a:prstGeom prst="rect">
            <a:avLst/>
          </a:prstGeom>
          <a:noFill/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0" y="2214554"/>
            <a:ext cx="4067944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Comic Sans MS" pitchFamily="66" charset="0"/>
              </a:rPr>
              <a:t>PTT </a:t>
            </a:r>
            <a:r>
              <a:rPr lang="en-US" altLang="zh-CN" sz="2400" b="1" dirty="0" err="1" smtClean="0">
                <a:solidFill>
                  <a:srgbClr val="C00000"/>
                </a:solidFill>
                <a:latin typeface="Comic Sans MS" pitchFamily="66" charset="0"/>
              </a:rPr>
              <a:t>bouton</a:t>
            </a:r>
            <a:r>
              <a:rPr lang="en-US" altLang="zh-CN" sz="24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altLang="zh-CN" sz="2400" b="1" dirty="0" err="1" smtClean="0">
                <a:solidFill>
                  <a:srgbClr val="C00000"/>
                </a:solidFill>
                <a:latin typeface="Comic Sans MS" pitchFamily="66" charset="0"/>
              </a:rPr>
              <a:t>Testé</a:t>
            </a:r>
            <a:r>
              <a:rPr lang="en-US" altLang="zh-CN" sz="2400" b="1" dirty="0" smtClean="0">
                <a:solidFill>
                  <a:srgbClr val="C00000"/>
                </a:solidFill>
                <a:latin typeface="Comic Sans MS" pitchFamily="66" charset="0"/>
              </a:rPr>
              <a:t> + de  400,000 </a:t>
            </a:r>
            <a:r>
              <a:rPr lang="en-US" altLang="zh-CN" sz="2400" b="1" dirty="0" err="1" smtClean="0">
                <a:solidFill>
                  <a:srgbClr val="C00000"/>
                </a:solidFill>
                <a:latin typeface="Comic Sans MS" pitchFamily="66" charset="0"/>
              </a:rPr>
              <a:t>Fois</a:t>
            </a:r>
            <a:endParaRPr lang="en-US" altLang="zh-CN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79512" y="4437113"/>
            <a:ext cx="3744416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Son Cristal + Large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chambre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de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résonnance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assurant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une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trés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haute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qualité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d’écoute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.</a:t>
            </a:r>
            <a:b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Grille en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Acier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protégeant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le Haut-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Parleur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des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poussières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et des </a:t>
            </a:r>
            <a:r>
              <a:rPr lang="en-US" altLang="zh-CN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chocs</a:t>
            </a:r>
            <a: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en-US" altLang="zh-CN" sz="16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</a:br>
            <a:endParaRPr lang="en-US" altLang="zh-CN" sz="16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3131839" y="3068959"/>
            <a:ext cx="972567" cy="133285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4968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Tough &amp; Reliable</a:t>
            </a:r>
            <a:endParaRPr lang="zh-CN" altLang="en-US" sz="2400" b="1" dirty="0">
              <a:latin typeface="+mj-lt"/>
            </a:endParaRPr>
          </a:p>
        </p:txBody>
      </p:sp>
      <p:grpSp>
        <p:nvGrpSpPr>
          <p:cNvPr id="2" name="组合 16"/>
          <p:cNvGrpSpPr/>
          <p:nvPr/>
        </p:nvGrpSpPr>
        <p:grpSpPr>
          <a:xfrm>
            <a:off x="251520" y="1123156"/>
            <a:ext cx="5400600" cy="577652"/>
            <a:chOff x="4139952" y="1268760"/>
            <a:chExt cx="3384376" cy="577652"/>
          </a:xfrm>
        </p:grpSpPr>
        <p:grpSp>
          <p:nvGrpSpPr>
            <p:cNvPr id="3" name="组合 22"/>
            <p:cNvGrpSpPr/>
            <p:nvPr/>
          </p:nvGrpSpPr>
          <p:grpSpPr>
            <a:xfrm>
              <a:off x="4238037" y="1340768"/>
              <a:ext cx="3168352" cy="443777"/>
              <a:chOff x="4164757" y="1441057"/>
              <a:chExt cx="3168352" cy="443777"/>
            </a:xfrm>
          </p:grpSpPr>
          <p:sp>
            <p:nvSpPr>
              <p:cNvPr id="21" name="剪去单角的矩形 20"/>
              <p:cNvSpPr/>
              <p:nvPr/>
            </p:nvSpPr>
            <p:spPr>
              <a:xfrm>
                <a:off x="4164757" y="1441057"/>
                <a:ext cx="3168352" cy="402636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22" name="标题 1"/>
              <p:cNvSpPr txBox="1">
                <a:spLocks/>
              </p:cNvSpPr>
              <p:nvPr/>
            </p:nvSpPr>
            <p:spPr>
              <a:xfrm>
                <a:off x="4283968" y="1484784"/>
                <a:ext cx="2952328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Tough &amp; Reliable (3) – Reliable mechanical design</a:t>
                </a:r>
                <a:endParaRPr lang="en-US" altLang="zh-CN" sz="1600" b="1" dirty="0">
                  <a:solidFill>
                    <a:schemeClr val="bg1"/>
                  </a:solidFill>
                  <a:latin typeface="+mj-lt"/>
                  <a:ea typeface="楷体_GB2312" pitchFamily="49" charset="-122"/>
                  <a:cs typeface="+mj-cs"/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4283968" y="4293096"/>
            <a:ext cx="936104" cy="864096"/>
          </a:xfrm>
          <a:prstGeom prst="wedgeEllipseCallout">
            <a:avLst>
              <a:gd name="adj1" fmla="val -114225"/>
              <a:gd name="adj2" fmla="val 106081"/>
            </a:avLst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zh-CN" altLang="en-US">
              <a:latin typeface="Arial" charset="0"/>
            </a:endParaRPr>
          </a:p>
        </p:txBody>
      </p:sp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628800"/>
            <a:ext cx="1871663" cy="1165225"/>
          </a:xfrm>
          <a:prstGeom prst="rect">
            <a:avLst/>
          </a:prstGeom>
          <a:noFill/>
        </p:spPr>
      </p:pic>
      <p:pic>
        <p:nvPicPr>
          <p:cNvPr id="25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581327"/>
            <a:ext cx="503238" cy="847725"/>
          </a:xfrm>
          <a:prstGeom prst="rect">
            <a:avLst/>
          </a:prstGeom>
          <a:noFill/>
        </p:spPr>
      </p:pic>
      <p:pic>
        <p:nvPicPr>
          <p:cNvPr id="26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487" y="4005064"/>
            <a:ext cx="709612" cy="1439863"/>
          </a:xfrm>
          <a:prstGeom prst="rect">
            <a:avLst/>
          </a:prstGeom>
          <a:noFill/>
        </p:spPr>
      </p:pic>
      <p:sp>
        <p:nvSpPr>
          <p:cNvPr id="27" name="Oval 16"/>
          <p:cNvSpPr>
            <a:spLocks noChangeArrowheads="1"/>
          </p:cNvSpPr>
          <p:nvPr/>
        </p:nvSpPr>
        <p:spPr bwMode="auto">
          <a:xfrm>
            <a:off x="7596287" y="4436864"/>
            <a:ext cx="360362" cy="682625"/>
          </a:xfrm>
          <a:prstGeom prst="ellipse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17"/>
          <p:cNvSpPr>
            <a:spLocks noChangeShapeType="1"/>
          </p:cNvSpPr>
          <p:nvPr/>
        </p:nvSpPr>
        <p:spPr bwMode="auto">
          <a:xfrm flipH="1">
            <a:off x="6877149" y="4797227"/>
            <a:ext cx="719138" cy="15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Oval 18"/>
          <p:cNvSpPr>
            <a:spLocks noChangeArrowheads="1"/>
          </p:cNvSpPr>
          <p:nvPr/>
        </p:nvSpPr>
        <p:spPr bwMode="auto">
          <a:xfrm>
            <a:off x="7452444" y="1771675"/>
            <a:ext cx="215900" cy="433388"/>
          </a:xfrm>
          <a:prstGeom prst="ellipse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20"/>
          <p:cNvSpPr>
            <a:spLocks noChangeArrowheads="1"/>
          </p:cNvSpPr>
          <p:nvPr/>
        </p:nvSpPr>
        <p:spPr bwMode="auto">
          <a:xfrm>
            <a:off x="6372944" y="1773263"/>
            <a:ext cx="249238" cy="433387"/>
          </a:xfrm>
          <a:prstGeom prst="ellipse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 flipV="1">
            <a:off x="7020272" y="1484784"/>
            <a:ext cx="1588" cy="433388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4932040" y="2924944"/>
            <a:ext cx="406794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Loquet</a:t>
            </a:r>
            <a:r>
              <a:rPr lang="en-US" altLang="zh-CN" sz="20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de </a:t>
            </a:r>
            <a:r>
              <a:rPr lang="en-US" altLang="zh-CN" sz="20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Batterie</a:t>
            </a:r>
            <a:r>
              <a:rPr lang="en-US" altLang="zh-CN" sz="20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altLang="zh-CN" sz="2000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Astucieux</a:t>
            </a:r>
            <a:endParaRPr lang="en-US" altLang="zh-CN" sz="20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3" name="TextBox 4"/>
          <p:cNvSpPr txBox="1">
            <a:spLocks noChangeArrowheads="1"/>
          </p:cNvSpPr>
          <p:nvPr/>
        </p:nvSpPr>
        <p:spPr bwMode="auto">
          <a:xfrm>
            <a:off x="5004048" y="5445224"/>
            <a:ext cx="43204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Vis de Fixation pour </a:t>
            </a:r>
            <a:r>
              <a:rPr lang="en-US" altLang="zh-CN" b="1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Accessoires</a:t>
            </a:r>
            <a:endParaRPr lang="en-US" altLang="zh-CN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552" y="1458303"/>
            <a:ext cx="2609523" cy="5067041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43608" y="1916832"/>
            <a:ext cx="3421063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PC1414 </a:t>
            </a:r>
            <a:r>
              <a:rPr lang="en-US" altLang="zh-CN" sz="24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housing materials from GE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1043607" y="2780927"/>
            <a:ext cx="1080118" cy="244827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9" name="Picture 9" descr="sshot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0555" y="2456160"/>
            <a:ext cx="36734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547664" y="1556792"/>
            <a:ext cx="6768752" cy="37856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Only</a:t>
            </a:r>
          </a:p>
          <a:p>
            <a:pPr algn="ctr"/>
            <a:r>
              <a:rPr lang="en-US" altLang="zh-CN" sz="80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113×54×35</a:t>
            </a:r>
          </a:p>
          <a:p>
            <a:pPr algn="ctr"/>
            <a:r>
              <a:rPr lang="en-US" altLang="zh-CN" sz="80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270g</a:t>
            </a:r>
            <a:endParaRPr lang="en-US" altLang="zh-CN" sz="80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1" name="Picture 11" descr="sshot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1916832"/>
            <a:ext cx="3173412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2"/>
          <p:cNvSpPr>
            <a:spLocks noChangeArrowheads="1"/>
          </p:cNvSpPr>
          <p:nvPr/>
        </p:nvSpPr>
        <p:spPr bwMode="gray">
          <a:xfrm rot="1641498">
            <a:off x="3290872" y="2805517"/>
            <a:ext cx="1473189" cy="462845"/>
          </a:xfrm>
          <a:prstGeom prst="rightArrow">
            <a:avLst>
              <a:gd name="adj1" fmla="val 42806"/>
              <a:gd name="adj2" fmla="val 205902"/>
            </a:avLst>
          </a:prstGeom>
          <a:gradFill rotWithShape="1">
            <a:gsLst>
              <a:gs pos="0">
                <a:schemeClr val="bg2">
                  <a:gamma/>
                  <a:shade val="46275"/>
                  <a:invGamma/>
                  <a:alpha val="12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331640" y="5142061"/>
            <a:ext cx="4897437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20409A"/>
                </a:solidFill>
                <a:latin typeface="Comic Sans MS" pitchFamily="66" charset="0"/>
              </a:rPr>
              <a:t>Amazing!!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251520" y="1123156"/>
            <a:ext cx="3168352" cy="577652"/>
            <a:chOff x="4139952" y="1268760"/>
            <a:chExt cx="3384376" cy="577652"/>
          </a:xfrm>
        </p:grpSpPr>
        <p:grpSp>
          <p:nvGrpSpPr>
            <p:cNvPr id="18" name="组合 22"/>
            <p:cNvGrpSpPr/>
            <p:nvPr/>
          </p:nvGrpSpPr>
          <p:grpSpPr>
            <a:xfrm>
              <a:off x="4238037" y="1340768"/>
              <a:ext cx="3168352" cy="443777"/>
              <a:chOff x="4164757" y="1441057"/>
              <a:chExt cx="3168352" cy="443777"/>
            </a:xfrm>
          </p:grpSpPr>
          <p:sp>
            <p:nvSpPr>
              <p:cNvPr id="21" name="剪去单角的矩形 20"/>
              <p:cNvSpPr/>
              <p:nvPr/>
            </p:nvSpPr>
            <p:spPr>
              <a:xfrm>
                <a:off x="4164757" y="1441057"/>
                <a:ext cx="3168352" cy="402636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22" name="标题 1"/>
              <p:cNvSpPr txBox="1">
                <a:spLocks/>
              </p:cNvSpPr>
              <p:nvPr/>
            </p:nvSpPr>
            <p:spPr>
              <a:xfrm>
                <a:off x="4283968" y="1484784"/>
                <a:ext cx="2952328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16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Small-size &amp; Light-weight</a:t>
                </a:r>
                <a:endParaRPr lang="en-US" altLang="zh-CN" sz="1600" b="1" dirty="0">
                  <a:solidFill>
                    <a:schemeClr val="bg1"/>
                  </a:solidFill>
                  <a:latin typeface="+mj-lt"/>
                  <a:ea typeface="楷体_GB2312" pitchFamily="49" charset="-122"/>
                  <a:cs typeface="+mj-cs"/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Small-size &amp; Light-weight</a:t>
            </a:r>
          </a:p>
          <a:p>
            <a:endParaRPr lang="zh-CN" altLang="en-US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2" grpId="0" animBg="1"/>
      <p:bldP spid="12" grpId="1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2609523" cy="5067041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 smtClean="0">
                <a:latin typeface="+mj-lt"/>
              </a:rPr>
              <a:t>—</a:t>
            </a:r>
            <a:r>
              <a:rPr lang="en-US" altLang="en-US" sz="2400" b="1" dirty="0" err="1" smtClean="0">
                <a:latin typeface="+mj-lt"/>
              </a:rPr>
              <a:t>Batterie</a:t>
            </a:r>
            <a:r>
              <a:rPr lang="en-US" altLang="en-US" sz="2400" b="1" dirty="0" smtClean="0">
                <a:latin typeface="+mj-lt"/>
              </a:rPr>
              <a:t> Grande </a:t>
            </a:r>
            <a:r>
              <a:rPr lang="en-US" altLang="en-US" sz="2400" b="1" dirty="0" err="1" smtClean="0">
                <a:latin typeface="+mj-lt"/>
              </a:rPr>
              <a:t>Autonomie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557984" y="4330219"/>
            <a:ext cx="4264025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1650</a:t>
            </a:r>
            <a:r>
              <a:rPr lang="en-US" altLang="en-US" sz="2400" b="1" dirty="0" smtClean="0">
                <a:solidFill>
                  <a:srgbClr val="88AB2E"/>
                </a:solidFill>
                <a:latin typeface="Comic Sans MS" pitchFamily="66" charset="0"/>
              </a:rPr>
              <a:t>mAh </a:t>
            </a:r>
            <a:r>
              <a:rPr lang="en-US" altLang="en-US" sz="2400" b="1" dirty="0">
                <a:solidFill>
                  <a:srgbClr val="88AB2E"/>
                </a:solidFill>
                <a:latin typeface="Comic Sans MS" pitchFamily="66" charset="0"/>
              </a:rPr>
              <a:t>Li-ion Battery</a:t>
            </a:r>
            <a:endParaRPr lang="zh-CN" altLang="en-US" sz="2400" b="1" dirty="0">
              <a:solidFill>
                <a:srgbClr val="88AB2E"/>
              </a:solidFill>
              <a:latin typeface="Comic Sans MS" pitchFamily="66" charset="0"/>
            </a:endParaRPr>
          </a:p>
        </p:txBody>
      </p:sp>
      <p:pic>
        <p:nvPicPr>
          <p:cNvPr id="13" name="Picture 5" descr="图片1副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268760"/>
            <a:ext cx="1566262" cy="273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835696" y="4725144"/>
            <a:ext cx="6192688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+ de 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 </a:t>
            </a:r>
            <a:r>
              <a:rPr lang="en-US" altLang="zh-CN" sz="4400" b="1" dirty="0" smtClean="0">
                <a:solidFill>
                  <a:srgbClr val="88AB2E"/>
                </a:solidFill>
                <a:latin typeface="Comic Sans MS" pitchFamily="66" charset="0"/>
              </a:rPr>
              <a:t>24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 hours 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d’ </a:t>
            </a:r>
            <a:r>
              <a:rPr lang="en-US" altLang="zh-CN" sz="2400" b="1" dirty="0" err="1" smtClean="0">
                <a:solidFill>
                  <a:srgbClr val="88AB2E"/>
                </a:solidFill>
                <a:latin typeface="Comic Sans MS" pitchFamily="66" charset="0"/>
              </a:rPr>
              <a:t>Autonomie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71612"/>
            <a:ext cx="2278408" cy="4424099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zh-CN" sz="2400" b="1" dirty="0" smtClean="0">
                <a:latin typeface="+mj-lt"/>
              </a:rPr>
              <a:t>Intelligent Charger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843808" y="5733256"/>
            <a:ext cx="604867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Intelligent 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“ </a:t>
            </a:r>
            <a:r>
              <a:rPr lang="en-US" altLang="zh-CN" sz="2400" b="1" dirty="0" err="1" smtClean="0">
                <a:solidFill>
                  <a:srgbClr val="88AB2E"/>
                </a:solidFill>
                <a:latin typeface="Comic Sans MS" pitchFamily="66" charset="0"/>
              </a:rPr>
              <a:t>Chargeur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 Multi- </a:t>
            </a:r>
            <a:r>
              <a:rPr lang="en-US" altLang="zh-CN" sz="2400" b="1" dirty="0" err="1" smtClean="0">
                <a:solidFill>
                  <a:srgbClr val="88AB2E"/>
                </a:solidFill>
                <a:latin typeface="Comic Sans MS" pitchFamily="66" charset="0"/>
              </a:rPr>
              <a:t>Unités</a:t>
            </a:r>
            <a:r>
              <a:rPr lang="en-US" altLang="zh-CN" sz="2400" b="1" dirty="0" smtClean="0">
                <a:solidFill>
                  <a:srgbClr val="88AB2E"/>
                </a:solidFill>
                <a:latin typeface="Comic Sans MS" pitchFamily="66" charset="0"/>
              </a:rPr>
              <a:t>”</a:t>
            </a:r>
            <a:endParaRPr lang="en-US" altLang="zh-CN" sz="2400" b="1" dirty="0" smtClean="0">
              <a:solidFill>
                <a:srgbClr val="88AB2E"/>
              </a:solidFill>
              <a:latin typeface="Comic Sans MS" pitchFamily="66" charset="0"/>
            </a:endParaRPr>
          </a:p>
        </p:txBody>
      </p:sp>
      <p:pic>
        <p:nvPicPr>
          <p:cNvPr id="47106" name="Picture 2" descr="DSC_00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412776"/>
            <a:ext cx="1546277" cy="1512168"/>
          </a:xfrm>
          <a:prstGeom prst="rect">
            <a:avLst/>
          </a:prstGeom>
          <a:noFill/>
        </p:spPr>
      </p:pic>
      <p:pic>
        <p:nvPicPr>
          <p:cNvPr id="47105" name="Picture 1" descr="DSC_0097"/>
          <p:cNvPicPr>
            <a:picLocks noChangeAspect="1" noChangeArrowheads="1"/>
          </p:cNvPicPr>
          <p:nvPr/>
        </p:nvPicPr>
        <p:blipFill>
          <a:blip r:embed="rId5" cstate="print"/>
          <a:srcRect r="15" b="40"/>
          <a:stretch>
            <a:fillRect/>
          </a:stretch>
        </p:blipFill>
        <p:spPr bwMode="auto">
          <a:xfrm>
            <a:off x="3779912" y="3573016"/>
            <a:ext cx="2808312" cy="2171609"/>
          </a:xfrm>
          <a:prstGeom prst="rect">
            <a:avLst/>
          </a:prstGeom>
          <a:noFill/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5868144" y="3284984"/>
            <a:ext cx="18517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latin typeface="+mj-lt"/>
              </a:rPr>
              <a:t>Standard Charge</a:t>
            </a: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195736" y="3140968"/>
            <a:ext cx="252028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latin typeface="+mj-lt"/>
              </a:rPr>
              <a:t>Six-unit Switching Power PS7002 </a:t>
            </a: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4572000" y="1484784"/>
            <a:ext cx="1008112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6600" b="1" dirty="0" smtClean="0">
                <a:solidFill>
                  <a:srgbClr val="88AB2E"/>
                </a:solidFill>
                <a:latin typeface="Comic Sans MS" pitchFamily="66" charset="0"/>
              </a:rPr>
              <a:t>+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412776"/>
            <a:ext cx="1800200" cy="153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267744" y="4149080"/>
            <a:ext cx="1008112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6600" b="1" dirty="0" smtClean="0">
                <a:solidFill>
                  <a:srgbClr val="88AB2E"/>
                </a:solidFill>
                <a:latin typeface="Comic Sans MS" pitchFamily="66" charset="0"/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1704987" cy="3310658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Accessory</a:t>
            </a:r>
            <a:endParaRPr lang="zh-CN" altLang="en-US" sz="2400" b="1" dirty="0">
              <a:latin typeface="+mj-lt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547665" y="1196752"/>
          <a:ext cx="7272807" cy="5126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520280"/>
                <a:gridCol w="2088231"/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Standard</a:t>
                      </a:r>
                      <a:r>
                        <a:rPr lang="pt-BR" baseline="0" dirty="0" smtClean="0"/>
                        <a:t> accessory list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6140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Li-Ion Battery (1650mAh)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Rapid-rate Charger (for Li-Ion Battery)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CH10L12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Switching Power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PS1018</a:t>
                      </a:r>
                    </a:p>
                  </a:txBody>
                  <a:tcPr/>
                </a:tc>
              </a:tr>
              <a:tr h="1644744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Belt Clip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Bc12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Strap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\\z04250\01.图库\TC-580\锂离子电池 BL11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1700807"/>
            <a:ext cx="864096" cy="1504511"/>
          </a:xfrm>
          <a:prstGeom prst="rect">
            <a:avLst/>
          </a:prstGeom>
          <a:noFill/>
        </p:spPr>
      </p:pic>
      <p:pic>
        <p:nvPicPr>
          <p:cNvPr id="1027" name="Picture 3" descr="\\z04250\01.图库\TC-580\锂电快速充电座CH10L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9723" y="1700808"/>
            <a:ext cx="1662477" cy="1536183"/>
          </a:xfrm>
          <a:prstGeom prst="rect">
            <a:avLst/>
          </a:prstGeom>
          <a:noFill/>
        </p:spPr>
      </p:pic>
      <p:pic>
        <p:nvPicPr>
          <p:cNvPr id="1028" name="Picture 4" descr="\\z04250\01.图库\TC-580\吊绳RO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425781"/>
            <a:ext cx="1440160" cy="1235467"/>
          </a:xfrm>
          <a:prstGeom prst="rect">
            <a:avLst/>
          </a:prstGeom>
          <a:noFill/>
        </p:spPr>
      </p:pic>
      <p:pic>
        <p:nvPicPr>
          <p:cNvPr id="1029" name="Picture 5" descr="\\z04250\01.图库\TC-580\皮带夹 BC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610" y="4293096"/>
            <a:ext cx="685246" cy="1368152"/>
          </a:xfrm>
          <a:prstGeom prst="rect">
            <a:avLst/>
          </a:prstGeom>
          <a:noFill/>
        </p:spPr>
      </p:pic>
      <p:pic>
        <p:nvPicPr>
          <p:cNvPr id="1030" name="Picture 6" descr="\\z04250\01.图库\TC-580\欧标开关电源PS10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1772" y="1648050"/>
            <a:ext cx="1656184" cy="1615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1643050"/>
            <a:ext cx="2036102" cy="3953600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Accessory</a:t>
            </a:r>
            <a:endParaRPr lang="zh-CN" altLang="en-US" sz="2400" b="1" dirty="0">
              <a:latin typeface="+mj-lt"/>
            </a:endParaRPr>
          </a:p>
        </p:txBody>
      </p:sp>
      <p:graphicFrame>
        <p:nvGraphicFramePr>
          <p:cNvPr id="28" name="表格 27"/>
          <p:cNvGraphicFramePr>
            <a:graphicFrameLocks noGrp="1"/>
          </p:cNvGraphicFramePr>
          <p:nvPr/>
        </p:nvGraphicFramePr>
        <p:xfrm>
          <a:off x="1224136" y="1290216"/>
          <a:ext cx="7884368" cy="480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963"/>
                <a:gridCol w="1793950"/>
                <a:gridCol w="1522639"/>
                <a:gridCol w="1639300"/>
                <a:gridCol w="1276516"/>
              </a:tblGrid>
              <a:tr h="3708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Operational </a:t>
                      </a:r>
                      <a:r>
                        <a:rPr lang="pt-BR" baseline="0" dirty="0" smtClean="0"/>
                        <a:t>accessory list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9253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Li-Ion Battery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(1300mAh)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BL1301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Vehicle Power Adapter 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CHV09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Earbud with in-Line PTT &amp; VOX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ESM11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Earbud with on-MIC PTT &amp; VOX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ESM12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Programming Cable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(COM Port)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PC19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</a:tr>
              <a:tr h="101610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Earpiece with on-MIC PTT &amp; VOX &amp; Transparent Acoustic Tube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EAM12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D-earset with Boom MIC &amp; VOX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EHM16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D-earset with in-line MIC &amp; VOX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EHM15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Nylon Carrying Case (non-swivel) (black)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NCN001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Programming Cable (USB to Serial Port)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PC26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</a:tr>
              <a:tr h="9973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Remote Speaker Microphone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SM08M3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Receive-Only Earbud (for use with remote speaker microphone)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ESS07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Receive-Only Earpiece with Transparent Acoustic Tube </a:t>
                      </a:r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ESS08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Cloning Cable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rgbClr val="20409A"/>
                          </a:solidFill>
                          <a:latin typeface="+mn-lt"/>
                          <a:ea typeface="+mn-ea"/>
                          <a:cs typeface="+mn-cs"/>
                        </a:rPr>
                        <a:t>CP05</a:t>
                      </a:r>
                    </a:p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7" name="组合 56"/>
          <p:cNvGrpSpPr/>
          <p:nvPr/>
        </p:nvGrpSpPr>
        <p:grpSpPr>
          <a:xfrm>
            <a:off x="1656184" y="1689606"/>
            <a:ext cx="7314996" cy="3798798"/>
            <a:chOff x="1691680" y="1524134"/>
            <a:chExt cx="7314996" cy="3798798"/>
          </a:xfrm>
        </p:grpSpPr>
        <p:pic>
          <p:nvPicPr>
            <p:cNvPr id="36882" name="Picture 18" descr="IMG_07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13924" y="1528328"/>
              <a:ext cx="570536" cy="859160"/>
            </a:xfrm>
            <a:prstGeom prst="rect">
              <a:avLst/>
            </a:prstGeom>
            <a:noFill/>
          </p:spPr>
        </p:pic>
        <p:pic>
          <p:nvPicPr>
            <p:cNvPr id="36881" name="Picture 17" descr="车载适配器CHV0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34952" y="1524134"/>
              <a:ext cx="807331" cy="864096"/>
            </a:xfrm>
            <a:prstGeom prst="rect">
              <a:avLst/>
            </a:prstGeom>
            <a:noFill/>
          </p:spPr>
        </p:pic>
        <p:pic>
          <p:nvPicPr>
            <p:cNvPr id="36880" name="Picture 16" descr="TC-700 PTT-IN-LINE耳塞式耳机 ESM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91608" y="1535020"/>
              <a:ext cx="864095" cy="864095"/>
            </a:xfrm>
            <a:prstGeom prst="rect">
              <a:avLst/>
            </a:prstGeom>
            <a:noFill/>
          </p:spPr>
        </p:pic>
        <p:pic>
          <p:nvPicPr>
            <p:cNvPr id="36879" name="Picture 15" descr="TC-700 PTT-ON-MIC耳塞式耳机 ESM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764898" y="1546344"/>
              <a:ext cx="951184" cy="846691"/>
            </a:xfrm>
            <a:prstGeom prst="rect">
              <a:avLst/>
            </a:prstGeom>
            <a:noFill/>
          </p:spPr>
        </p:pic>
        <p:pic>
          <p:nvPicPr>
            <p:cNvPr id="36886" name="Picture 22" descr="TC-700单线PTT-ON-MIC透明管EAM1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91680" y="2852936"/>
              <a:ext cx="822046" cy="928117"/>
            </a:xfrm>
            <a:prstGeom prst="rect">
              <a:avLst/>
            </a:prstGeom>
            <a:noFill/>
          </p:spPr>
        </p:pic>
        <p:pic>
          <p:nvPicPr>
            <p:cNvPr id="36885" name="Picture 21" descr="TC-700 D型耳挂带咪管耳机  EHM1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402294" y="2852936"/>
              <a:ext cx="888876" cy="957841"/>
            </a:xfrm>
            <a:prstGeom prst="rect">
              <a:avLst/>
            </a:prstGeom>
            <a:noFill/>
          </p:spPr>
        </p:pic>
        <p:pic>
          <p:nvPicPr>
            <p:cNvPr id="36884" name="Picture 20" descr="TC-700 D型耳挂无咪管耳机EHM1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148064" y="2852936"/>
              <a:ext cx="907926" cy="961786"/>
            </a:xfrm>
            <a:prstGeom prst="rect">
              <a:avLst/>
            </a:prstGeom>
            <a:noFill/>
          </p:spPr>
        </p:pic>
        <p:pic>
          <p:nvPicPr>
            <p:cNvPr id="36883" name="Picture 19" descr="NCN00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732240" y="2874708"/>
              <a:ext cx="881956" cy="925037"/>
            </a:xfrm>
            <a:prstGeom prst="rect">
              <a:avLst/>
            </a:prstGeom>
            <a:noFill/>
          </p:spPr>
        </p:pic>
        <p:pic>
          <p:nvPicPr>
            <p:cNvPr id="36890" name="Picture 26" descr="扬声器话筒SM08M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691680" y="4437112"/>
              <a:ext cx="837059" cy="885820"/>
            </a:xfrm>
            <a:prstGeom prst="rect">
              <a:avLst/>
            </a:prstGeom>
            <a:noFill/>
          </p:spPr>
        </p:pic>
        <p:pic>
          <p:nvPicPr>
            <p:cNvPr id="36889" name="Picture 25" descr="ESS0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419872" y="4437112"/>
              <a:ext cx="955464" cy="865634"/>
            </a:xfrm>
            <a:prstGeom prst="rect">
              <a:avLst/>
            </a:prstGeom>
            <a:noFill/>
          </p:spPr>
        </p:pic>
        <p:pic>
          <p:nvPicPr>
            <p:cNvPr id="36888" name="Picture 24" descr="肩咪专用只接收透明管耳机(插头直径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148064" y="4437112"/>
              <a:ext cx="888876" cy="827574"/>
            </a:xfrm>
            <a:prstGeom prst="rect">
              <a:avLst/>
            </a:prstGeom>
            <a:noFill/>
          </p:spPr>
        </p:pic>
        <p:pic>
          <p:nvPicPr>
            <p:cNvPr id="36887" name="Picture 23" descr="有线复制线CP05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832712" y="4454690"/>
              <a:ext cx="814561" cy="864096"/>
            </a:xfrm>
            <a:prstGeom prst="rect">
              <a:avLst/>
            </a:prstGeom>
            <a:noFill/>
          </p:spPr>
        </p:pic>
        <p:pic>
          <p:nvPicPr>
            <p:cNvPr id="36892" name="Picture 28" descr="编程连接线(COM口)PC19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100392" y="1549218"/>
              <a:ext cx="906284" cy="799662"/>
            </a:xfrm>
            <a:prstGeom prst="rect">
              <a:avLst/>
            </a:prstGeom>
            <a:noFill/>
          </p:spPr>
        </p:pic>
        <p:pic>
          <p:nvPicPr>
            <p:cNvPr id="36891" name="Picture 27" descr="编程连接线(USB转串口)PC26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8100392" y="2852936"/>
              <a:ext cx="875541" cy="8640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7763" y="1196752"/>
            <a:ext cx="2609523" cy="5067041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zh-CN" sz="2400" b="1" dirty="0" smtClean="0">
                <a:latin typeface="+mj-lt"/>
              </a:rPr>
              <a:t>Main</a:t>
            </a:r>
            <a:r>
              <a:rPr lang="zh-CN" altLang="en-US" sz="2400" b="1" dirty="0" smtClean="0">
                <a:latin typeface="+mj-lt"/>
              </a:rPr>
              <a:t> </a:t>
            </a:r>
            <a:r>
              <a:rPr lang="en-US" altLang="zh-CN" sz="2400" b="1" dirty="0" smtClean="0">
                <a:latin typeface="+mj-lt"/>
              </a:rPr>
              <a:t>Functions</a:t>
            </a:r>
            <a:endParaRPr lang="zh-CN" altLang="en-US" sz="2400" b="1" dirty="0">
              <a:latin typeface="+mj-lt"/>
            </a:endParaRPr>
          </a:p>
        </p:txBody>
      </p:sp>
      <p:grpSp>
        <p:nvGrpSpPr>
          <p:cNvPr id="2" name="组合 16"/>
          <p:cNvGrpSpPr/>
          <p:nvPr/>
        </p:nvGrpSpPr>
        <p:grpSpPr>
          <a:xfrm>
            <a:off x="1619672" y="1196752"/>
            <a:ext cx="5544616" cy="577652"/>
            <a:chOff x="4139952" y="1268760"/>
            <a:chExt cx="3384376" cy="577652"/>
          </a:xfrm>
        </p:grpSpPr>
        <p:grpSp>
          <p:nvGrpSpPr>
            <p:cNvPr id="3" name="组合 22"/>
            <p:cNvGrpSpPr/>
            <p:nvPr/>
          </p:nvGrpSpPr>
          <p:grpSpPr>
            <a:xfrm>
              <a:off x="4238037" y="1308848"/>
              <a:ext cx="3168352" cy="434556"/>
              <a:chOff x="4164757" y="1409137"/>
              <a:chExt cx="3168352" cy="434556"/>
            </a:xfrm>
          </p:grpSpPr>
          <p:sp>
            <p:nvSpPr>
              <p:cNvPr id="21" name="剪去单角的矩形 20"/>
              <p:cNvSpPr/>
              <p:nvPr/>
            </p:nvSpPr>
            <p:spPr>
              <a:xfrm>
                <a:off x="4164757" y="1441057"/>
                <a:ext cx="3168352" cy="402636"/>
              </a:xfrm>
              <a:prstGeom prst="snip1Rect">
                <a:avLst>
                  <a:gd name="adj" fmla="val 11843"/>
                </a:avLst>
              </a:prstGeom>
              <a:solidFill>
                <a:srgbClr val="CA4E4E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22" name="标题 1"/>
              <p:cNvSpPr txBox="1">
                <a:spLocks/>
              </p:cNvSpPr>
              <p:nvPr/>
            </p:nvSpPr>
            <p:spPr>
              <a:xfrm>
                <a:off x="4264083" y="1409137"/>
                <a:ext cx="2952328" cy="40005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defRPr/>
                </a:pPr>
                <a:r>
                  <a:rPr lang="en-US" altLang="zh-CN" sz="2400" b="1" dirty="0" smtClean="0">
                    <a:solidFill>
                      <a:schemeClr val="bg1"/>
                    </a:solidFill>
                    <a:latin typeface="+mj-lt"/>
                    <a:ea typeface="楷体_GB2312" pitchFamily="49" charset="-122"/>
                    <a:cs typeface="+mj-cs"/>
                  </a:rPr>
                  <a:t>TC-446S Highlight Feature&amp;functions</a:t>
                </a: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4139952" y="1268760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39952" y="1844824"/>
              <a:ext cx="3384376" cy="1588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2670" y="1916832"/>
            <a:ext cx="6227762" cy="4349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Voice-operated Transmit (VOX)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Battery Strength Indicator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Monitor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CTCSS/CDCSS and Squelch Tail Elimination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Scan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Battery Save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Low Battery Alert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Busy Channel Lockout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Time-out Timer (TOT)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PC Programmable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Wired Clone</a:t>
            </a:r>
          </a:p>
          <a:p>
            <a:pPr marL="432000" indent="-457200">
              <a:spcBef>
                <a:spcPts val="200"/>
              </a:spcBef>
              <a:spcAft>
                <a:spcPts val="200"/>
              </a:spcAft>
              <a:buFont typeface="Calibri" pitchFamily="34" charset="0"/>
              <a:buAutoNum type="arabicPeriod"/>
            </a:pPr>
            <a:r>
              <a:rPr lang="en-US" altLang="zh-CN" sz="2000" b="1" dirty="0" smtClean="0">
                <a:latin typeface="+mj-lt"/>
              </a:rPr>
              <a:t>Two Squelch Levels</a:t>
            </a:r>
            <a:endParaRPr lang="en-US" altLang="zh-CN" sz="2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7763" y="1196752"/>
            <a:ext cx="2609523" cy="5067041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Specifications</a:t>
            </a:r>
            <a:endParaRPr lang="zh-CN" altLang="en-US" sz="2400" b="1" dirty="0">
              <a:latin typeface="+mj-lt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763688" y="1268760"/>
          <a:ext cx="6096000" cy="4645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36197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latin typeface="+mj-lt"/>
                          <a:ea typeface="宋体"/>
                          <a:cs typeface="Times New Roman"/>
                        </a:rPr>
                        <a:t>General</a:t>
                      </a:r>
                      <a:endParaRPr lang="en-US" sz="2000" kern="100" dirty="0">
                        <a:latin typeface="+mj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Frequency Range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446.00625 MHz–446.09375 MHz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Channel Capacity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Channel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Spacing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12.5KHz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Operating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Voltage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7.4V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Standard1 650mAh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1650mAh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(Li-Ion)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Battery Life (5-5-90 Duty Cycle)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Up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to 24 hours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Frequency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Stability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±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2.5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ppm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Operating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Temperature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-25℃ ~ +60℃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Antenna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Impedance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50Ω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Dimensions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(H×W×D)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with standard battery, without antenna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)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113x54x35mm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Weight </a:t>
                      </a:r>
                      <a:r>
                        <a:rPr lang="en-US" sz="1050" kern="100" dirty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(with antenna &amp; standard battery) 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 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270g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1763688" y="5949280"/>
            <a:ext cx="62646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latin typeface="+mj-lt"/>
              </a:rPr>
              <a:t>All Specifications are tested according to ETSI EN 300 296, and subject to change without notice due to continuous development. </a:t>
            </a:r>
            <a:endParaRPr lang="zh-CN" altLang="en-US" sz="1100" dirty="0">
              <a:latin typeface="+mj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85918" y="3214686"/>
            <a:ext cx="4572032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86314" y="3643314"/>
            <a:ext cx="107157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商业终端相关事宜\TC-446s\446s清晰照片\TC-446S侧面副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7763" y="1196752"/>
            <a:ext cx="2609523" cy="5067041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Specifications</a:t>
            </a:r>
            <a:endParaRPr lang="zh-CN" altLang="en-US" sz="2400" b="1" dirty="0">
              <a:latin typeface="+mj-lt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79712" y="1323377"/>
          <a:ext cx="6096000" cy="1889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5557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00" dirty="0" smtClean="0">
                          <a:solidFill>
                            <a:schemeClr val="lt1"/>
                          </a:solidFill>
                          <a:latin typeface="+mn-lt"/>
                          <a:ea typeface="宋体"/>
                          <a:cs typeface="Times New Roman"/>
                        </a:rPr>
                        <a:t>Transmitter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34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kern="1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Times New Roman"/>
                        </a:rPr>
                        <a:t>Transmitter RF Output Power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kern="1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Times New Roman"/>
                        </a:rPr>
                        <a:t>0.5W</a:t>
                      </a:r>
                      <a:endParaRPr lang="en-US" altLang="zh-CN" sz="1050" kern="1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34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Modulation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8K</a:t>
                      </a:r>
                      <a:r>
                        <a:rPr lang="el-GR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Φ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F3E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06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Spurious and Harmonics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≤ -36dBm (&lt;1GHz)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≤ -30dBm (&gt;1GHz)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34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FM Noise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≤ -38dB</a:t>
                      </a:r>
                      <a:endParaRPr lang="en-US" sz="1050" kern="100" dirty="0">
                        <a:solidFill>
                          <a:schemeClr val="dk1"/>
                        </a:solidFill>
                        <a:latin typeface="Arial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34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Audio Distortion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≤ 5%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979712" y="3212976"/>
          <a:ext cx="6096000" cy="2826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00" dirty="0" smtClean="0">
                          <a:solidFill>
                            <a:schemeClr val="lt1"/>
                          </a:solidFill>
                          <a:latin typeface="+mn-lt"/>
                          <a:ea typeface="宋体"/>
                          <a:cs typeface="Times New Roman"/>
                        </a:rPr>
                        <a:t>Receiver</a:t>
                      </a:r>
                      <a:endParaRPr 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15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Sensitivity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≤0.282</a:t>
                      </a:r>
                      <a:r>
                        <a:rPr lang="el-GR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μ</a:t>
                      </a: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V</a:t>
                      </a:r>
                    </a:p>
                  </a:txBody>
                  <a:tcPr/>
                </a:tc>
              </a:tr>
              <a:tr h="315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Selectivity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≥60dB</a:t>
                      </a:r>
                    </a:p>
                  </a:txBody>
                  <a:tcPr/>
                </a:tc>
              </a:tr>
              <a:tr h="315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Intermodulation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≥60dB</a:t>
                      </a:r>
                    </a:p>
                  </a:txBody>
                  <a:tcPr/>
                </a:tc>
              </a:tr>
              <a:tr h="315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Spurious Response Rejection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≥70dB</a:t>
                      </a:r>
                    </a:p>
                  </a:txBody>
                  <a:tcPr/>
                </a:tc>
              </a:tr>
              <a:tr h="315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S/N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≥40dB</a:t>
                      </a:r>
                    </a:p>
                  </a:txBody>
                  <a:tcPr/>
                </a:tc>
              </a:tr>
              <a:tr h="441653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Rated Audio Power Output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800mW (Speaker impedance: 16 ohm) </a:t>
                      </a:r>
                    </a:p>
                  </a:txBody>
                  <a:tcPr/>
                </a:tc>
              </a:tr>
              <a:tr h="315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Rated Audio Distortion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 smtClean="0">
                          <a:solidFill>
                            <a:schemeClr val="dk1"/>
                          </a:solidFill>
                          <a:latin typeface="Arial"/>
                          <a:ea typeface="宋体"/>
                          <a:cs typeface="Times New Roman"/>
                        </a:rPr>
                        <a:t>≤5% (0.5W)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979712" y="6021288"/>
            <a:ext cx="62646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latin typeface="+mj-lt"/>
              </a:rPr>
              <a:t>All Specifications are tested according to ETSI EN 300 296, and subject to change without notice due to continuous development. </a:t>
            </a:r>
            <a:endParaRPr lang="zh-CN" altLang="en-US" sz="11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260350" y="1069958"/>
            <a:ext cx="856773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51520" y="591071"/>
            <a:ext cx="64807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j-lt"/>
              </a:rPr>
              <a:t>TC-446s Intro </a:t>
            </a:r>
            <a:r>
              <a:rPr lang="en-US" altLang="zh-CN" sz="2400" b="1" dirty="0">
                <a:latin typeface="+mj-lt"/>
              </a:rPr>
              <a:t>— </a:t>
            </a:r>
            <a:r>
              <a:rPr lang="en-US" altLang="en-US" sz="2400" b="1" dirty="0" smtClean="0">
                <a:latin typeface="+mj-lt"/>
              </a:rPr>
              <a:t>Applications</a:t>
            </a:r>
            <a:endParaRPr lang="zh-CN" altLang="en-US" sz="2400" b="1" dirty="0">
              <a:latin typeface="+mj-lt"/>
            </a:endParaRPr>
          </a:p>
        </p:txBody>
      </p:sp>
      <p:pic>
        <p:nvPicPr>
          <p:cNvPr id="13" name="Picture 12" descr="a2_0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638" y="1254502"/>
            <a:ext cx="2514600" cy="1924050"/>
          </a:xfrm>
          <a:prstGeom prst="rect">
            <a:avLst/>
          </a:prstGeom>
          <a:noFill/>
          <a:effectLst>
            <a:outerShdw dist="71842" dir="2700000" algn="ctr" rotWithShape="0">
              <a:srgbClr val="808080"/>
            </a:outerShdw>
          </a:effectLst>
        </p:spPr>
      </p:pic>
      <p:pic>
        <p:nvPicPr>
          <p:cNvPr id="17" name="Picture 13" descr="2005771843488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7938" y="1802189"/>
            <a:ext cx="2438400" cy="1831975"/>
          </a:xfrm>
          <a:prstGeom prst="rect">
            <a:avLst/>
          </a:prstGeom>
          <a:noFill/>
          <a:effectLst>
            <a:outerShdw dist="71842" dir="2700000" algn="ctr" rotWithShape="0">
              <a:srgbClr val="808080"/>
            </a:outerShdw>
          </a:effec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0575" y="2199064"/>
            <a:ext cx="2438400" cy="1722438"/>
          </a:xfrm>
          <a:prstGeom prst="rect">
            <a:avLst/>
          </a:prstGeom>
          <a:noFill/>
          <a:effectLst>
            <a:outerShdw dist="71842" dir="2700000" algn="ctr" rotWithShape="0">
              <a:srgbClr val="808080"/>
            </a:outerShdw>
          </a:effectLst>
        </p:spPr>
      </p:pic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441200" y="3216652"/>
            <a:ext cx="1752600" cy="762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 dirty="0" err="1" smtClean="0">
                <a:latin typeface="+mj-lt"/>
                <a:ea typeface="楷体_GB2312" pitchFamily="49" charset="-122"/>
              </a:rPr>
              <a:t>Hospitaux</a:t>
            </a:r>
            <a:endParaRPr lang="en-US" altLang="zh-CN" sz="2400" b="1" dirty="0">
              <a:latin typeface="+mj-lt"/>
              <a:ea typeface="楷体_GB2312" pitchFamily="49" charset="-122"/>
            </a:endParaRPr>
          </a:p>
        </p:txBody>
      </p:sp>
      <p:sp>
        <p:nvSpPr>
          <p:cNvPr id="24" name="Oval 16"/>
          <p:cNvSpPr>
            <a:spLocks noChangeArrowheads="1"/>
          </p:cNvSpPr>
          <p:nvPr/>
        </p:nvSpPr>
        <p:spPr bwMode="auto">
          <a:xfrm>
            <a:off x="2458913" y="3675439"/>
            <a:ext cx="1908175" cy="100806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 dirty="0" err="1" smtClean="0">
                <a:latin typeface="+mj-lt"/>
                <a:ea typeface="楷体_GB2312" pitchFamily="49" charset="-122"/>
              </a:rPr>
              <a:t>Sécurité</a:t>
            </a:r>
            <a:endParaRPr lang="en-US" altLang="zh-CN" sz="2400" b="1" dirty="0">
              <a:latin typeface="+mj-lt"/>
              <a:ea typeface="楷体_GB2312" pitchFamily="49" charset="-122"/>
            </a:endParaRPr>
          </a:p>
        </p:txBody>
      </p:sp>
      <p:sp>
        <p:nvSpPr>
          <p:cNvPr id="25" name="Oval 17"/>
          <p:cNvSpPr>
            <a:spLocks noChangeArrowheads="1"/>
          </p:cNvSpPr>
          <p:nvPr/>
        </p:nvSpPr>
        <p:spPr bwMode="auto">
          <a:xfrm>
            <a:off x="4690938" y="3999289"/>
            <a:ext cx="1752600" cy="762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+mj-lt"/>
                <a:ea typeface="楷体_GB2312" pitchFamily="49" charset="-122"/>
              </a:rPr>
              <a:t>Restaurant</a:t>
            </a:r>
          </a:p>
        </p:txBody>
      </p:sp>
      <p:sp>
        <p:nvSpPr>
          <p:cNvPr id="26" name="Oval 18"/>
          <p:cNvSpPr>
            <a:spLocks noChangeArrowheads="1"/>
          </p:cNvSpPr>
          <p:nvPr/>
        </p:nvSpPr>
        <p:spPr bwMode="auto">
          <a:xfrm>
            <a:off x="6886450" y="4467602"/>
            <a:ext cx="1728788" cy="71913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 dirty="0" err="1" smtClean="0">
                <a:latin typeface="+mj-lt"/>
                <a:ea typeface="楷体_GB2312" pitchFamily="49" charset="-122"/>
              </a:rPr>
              <a:t>Magasins</a:t>
            </a:r>
            <a:endParaRPr lang="en-US" altLang="zh-CN" sz="2400" b="1" dirty="0">
              <a:latin typeface="+mj-lt"/>
              <a:ea typeface="楷体_GB2312" pitchFamily="49" charset="-122"/>
            </a:endParaRPr>
          </a:p>
        </p:txBody>
      </p:sp>
      <p:pic>
        <p:nvPicPr>
          <p:cNvPr id="28" name="Picture 11" descr="super_wallma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26088" y="2702302"/>
            <a:ext cx="2438400" cy="1733550"/>
          </a:xfrm>
          <a:prstGeom prst="rect">
            <a:avLst/>
          </a:prstGeom>
          <a:noFill/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14" name="Group 16"/>
          <p:cNvGrpSpPr>
            <a:grpSpLocks/>
          </p:cNvGrpSpPr>
          <p:nvPr/>
        </p:nvGrpSpPr>
        <p:grpSpPr bwMode="auto">
          <a:xfrm>
            <a:off x="38096" y="5229200"/>
            <a:ext cx="8998400" cy="1025251"/>
            <a:chOff x="240" y="3271"/>
            <a:chExt cx="5624" cy="658"/>
          </a:xfrm>
        </p:grpSpPr>
        <p:sp>
          <p:nvSpPr>
            <p:cNvPr id="19" name="AutoShape 17"/>
            <p:cNvSpPr>
              <a:spLocks noChangeArrowheads="1"/>
            </p:cNvSpPr>
            <p:nvPr/>
          </p:nvSpPr>
          <p:spPr bwMode="gray">
            <a:xfrm>
              <a:off x="240" y="3271"/>
              <a:ext cx="5624" cy="635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9216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88AB2E"/>
                </a:solidFill>
                <a:latin typeface="+mj-lt"/>
              </a:endParaRPr>
            </a:p>
          </p:txBody>
        </p:sp>
        <p:sp>
          <p:nvSpPr>
            <p:cNvPr id="20" name="AutoShape 18"/>
            <p:cNvSpPr>
              <a:spLocks noChangeArrowheads="1"/>
            </p:cNvSpPr>
            <p:nvPr/>
          </p:nvSpPr>
          <p:spPr bwMode="gray">
            <a:xfrm>
              <a:off x="308" y="3341"/>
              <a:ext cx="1450" cy="520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>
                    <a:gamma/>
                    <a:tint val="72549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88AB2E"/>
                </a:solidFill>
                <a:latin typeface="+mj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gray">
            <a:xfrm>
              <a:off x="620" y="3372"/>
              <a:ext cx="502" cy="260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2353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88AB2E"/>
                </a:solidFill>
                <a:latin typeface="+mj-lt"/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1759" y="3317"/>
              <a:ext cx="4039" cy="6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88AB2E"/>
                  </a:solidFill>
                  <a:latin typeface="+mj-lt"/>
                </a:rPr>
                <a:t>TC-446S </a:t>
              </a:r>
              <a:r>
                <a:rPr lang="en-US" altLang="zh-CN" sz="2400" dirty="0">
                  <a:solidFill>
                    <a:srgbClr val="88AB2E"/>
                  </a:solidFill>
                  <a:latin typeface="+mj-lt"/>
                </a:rPr>
                <a:t>is a professional radio for commercial </a:t>
              </a:r>
              <a:endParaRPr lang="en-US" altLang="zh-CN" sz="2400" dirty="0" smtClean="0">
                <a:solidFill>
                  <a:srgbClr val="88AB2E"/>
                </a:solidFill>
                <a:latin typeface="+mj-lt"/>
              </a:endParaRPr>
            </a:p>
            <a:p>
              <a:r>
                <a:rPr lang="en-US" altLang="zh-CN" sz="2400" dirty="0" smtClean="0">
                  <a:solidFill>
                    <a:srgbClr val="88AB2E"/>
                  </a:solidFill>
                  <a:latin typeface="+mj-lt"/>
                </a:rPr>
                <a:t>market </a:t>
              </a:r>
              <a:r>
                <a:rPr lang="en-US" altLang="zh-CN" sz="2400" dirty="0">
                  <a:solidFill>
                    <a:srgbClr val="88AB2E"/>
                  </a:solidFill>
                  <a:latin typeface="+mj-lt"/>
                </a:rPr>
                <a:t>and entirely  </a:t>
              </a:r>
              <a:r>
                <a:rPr lang="en-US" altLang="zh-CN" sz="3200" b="1" dirty="0">
                  <a:solidFill>
                    <a:srgbClr val="88AB2E"/>
                  </a:solidFill>
                  <a:latin typeface="+mj-lt"/>
                </a:rPr>
                <a:t>Deserves Your </a:t>
              </a:r>
              <a:r>
                <a:rPr lang="en-US" altLang="zh-CN" sz="3200" b="1" dirty="0" smtClean="0">
                  <a:solidFill>
                    <a:srgbClr val="88AB2E"/>
                  </a:solidFill>
                  <a:latin typeface="+mj-lt"/>
                </a:rPr>
                <a:t>Trust </a:t>
              </a:r>
              <a:r>
                <a:rPr lang="en-US" altLang="zh-CN" sz="3200" b="1" dirty="0">
                  <a:solidFill>
                    <a:srgbClr val="88AB2E"/>
                  </a:solidFill>
                  <a:latin typeface="+mj-lt"/>
                </a:rPr>
                <a:t>!</a:t>
              </a:r>
            </a:p>
          </p:txBody>
        </p:sp>
        <p:sp>
          <p:nvSpPr>
            <p:cNvPr id="29" name="TextBox 4"/>
            <p:cNvSpPr txBox="1">
              <a:spLocks noChangeArrowheads="1"/>
            </p:cNvSpPr>
            <p:nvPr/>
          </p:nvSpPr>
          <p:spPr bwMode="auto">
            <a:xfrm>
              <a:off x="376" y="3430"/>
              <a:ext cx="1383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n-US" sz="32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lt"/>
                </a:rPr>
                <a:t>Conclusion</a:t>
              </a:r>
              <a:r>
                <a:rPr lang="en-US" altLang="zh-CN" sz="32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lt"/>
                </a:rPr>
                <a:t>            </a:t>
              </a:r>
              <a:endParaRPr lang="zh-CN" alt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4"/>
          <p:cNvSpPr txBox="1">
            <a:spLocks noChangeArrowheads="1"/>
          </p:cNvSpPr>
          <p:nvPr/>
        </p:nvSpPr>
        <p:spPr bwMode="auto">
          <a:xfrm>
            <a:off x="2571750" y="2714625"/>
            <a:ext cx="3178434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altLang="zh-CN" sz="6500" smtClean="0">
                <a:solidFill>
                  <a:srgbClr val="88AB2E"/>
                </a:solidFill>
                <a:latin typeface="Arial Black" pitchFamily="34" charset="0"/>
              </a:rPr>
              <a:t>MERCI</a:t>
            </a:r>
            <a:endParaRPr lang="zh-CN" altLang="en-US" sz="6500" dirty="0">
              <a:solidFill>
                <a:srgbClr val="88AB2E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457200" indent="-457200">
          <a:spcBef>
            <a:spcPts val="600"/>
          </a:spcBef>
          <a:spcAft>
            <a:spcPts val="600"/>
          </a:spcAft>
          <a:defRPr b="1" dirty="0" smtClean="0">
            <a:ea typeface="楷体_GB2312" pitchFamily="49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2476</TotalTime>
  <Words>708</Words>
  <Application>Microsoft Office PowerPoint</Application>
  <PresentationFormat>Affichage à l'écran (4:3)</PresentationFormat>
  <Paragraphs>191</Paragraphs>
  <Slides>15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Office 主题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</vt:vector>
  </TitlesOfParts>
  <Company>MS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x00901</dc:creator>
  <cp:lastModifiedBy>IE</cp:lastModifiedBy>
  <cp:revision>130</cp:revision>
  <dcterms:created xsi:type="dcterms:W3CDTF">2010-03-09T08:28:47Z</dcterms:created>
  <dcterms:modified xsi:type="dcterms:W3CDTF">2010-12-16T07:37:52Z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595762</vt:lpwstr>
  </property>
  <property fmtid="{D5CDD505-2E9C-101B-9397-08002B2CF9AE}" pid="3" name="NXPowerLiteVersion">
    <vt:lpwstr>D3.6.0</vt:lpwstr>
  </property>
</Properties>
</file>